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60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12/24/22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12/24/22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12/24/22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12/24/22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12/24/22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12/24/22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12/24/22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12/24/22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12/24/22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12/24/22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12/24/22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12/24/22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12/24/22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12/24/22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12/24/22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12/24/22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12/24/22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12/24/22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56754"/>
            <a:ext cx="8689976" cy="5995851"/>
          </a:xfrm>
        </p:spPr>
        <p:txBody>
          <a:bodyPr>
            <a:noAutofit/>
          </a:bodyPr>
          <a:lstStyle/>
          <a:p>
            <a:br>
              <a:rPr lang="en-US" sz="1600" dirty="0">
                <a:solidFill>
                  <a:srgbClr val="0070C0"/>
                </a:solidFill>
                <a:latin typeface="Arial Black" panose="020B0A04020102020204" pitchFamily="34" charset="0"/>
              </a:rPr>
            </a:br>
            <a:br>
              <a:rPr lang="en-US" sz="1600" dirty="0">
                <a:solidFill>
                  <a:srgbClr val="0070C0"/>
                </a:solidFill>
                <a:latin typeface="Arial Black" panose="020B0A04020102020204" pitchFamily="34" charset="0"/>
              </a:rPr>
            </a:br>
            <a:br>
              <a:rPr lang="en-US" sz="1600" dirty="0">
                <a:solidFill>
                  <a:srgbClr val="0070C0"/>
                </a:solidFill>
                <a:latin typeface="Arial Black" panose="020B0A04020102020204" pitchFamily="34" charset="0"/>
              </a:rPr>
            </a:br>
            <a:br>
              <a:rPr lang="en-US" sz="1600" dirty="0">
                <a:solidFill>
                  <a:srgbClr val="0070C0"/>
                </a:solidFill>
                <a:latin typeface="Arial Black" panose="020B0A04020102020204" pitchFamily="34" charset="0"/>
              </a:rPr>
            </a:br>
            <a:br>
              <a:rPr lang="en-US" sz="1600" dirty="0">
                <a:solidFill>
                  <a:srgbClr val="0070C0"/>
                </a:solidFill>
                <a:latin typeface="Arial Black" panose="020B0A04020102020204" pitchFamily="34" charset="0"/>
              </a:rPr>
            </a:br>
            <a:br>
              <a:rPr lang="en-US" sz="1600" dirty="0">
                <a:solidFill>
                  <a:srgbClr val="0070C0"/>
                </a:solidFill>
                <a:latin typeface="Arial Black" panose="020B0A04020102020204" pitchFamily="34" charset="0"/>
              </a:rPr>
            </a:br>
            <a:br>
              <a:rPr lang="en-US" sz="1600" dirty="0">
                <a:solidFill>
                  <a:srgbClr val="0070C0"/>
                </a:solidFill>
                <a:latin typeface="Arial Black" panose="020B0A04020102020204" pitchFamily="34" charset="0"/>
              </a:rPr>
            </a:br>
            <a:br>
              <a:rPr lang="en-US" sz="1600" dirty="0">
                <a:solidFill>
                  <a:srgbClr val="0070C0"/>
                </a:solidFill>
                <a:latin typeface="Arial Black" panose="020B0A04020102020204" pitchFamily="34" charset="0"/>
              </a:rPr>
            </a:br>
            <a:br>
              <a:rPr lang="en-US" sz="1600" dirty="0">
                <a:solidFill>
                  <a:srgbClr val="0070C0"/>
                </a:solidFill>
                <a:latin typeface="Arial Black" panose="020B0A04020102020204" pitchFamily="34" charset="0"/>
              </a:rPr>
            </a:br>
            <a:br>
              <a:rPr lang="en-US" sz="1600" dirty="0">
                <a:solidFill>
                  <a:srgbClr val="0070C0"/>
                </a:solidFill>
                <a:latin typeface="Arial Black" panose="020B0A04020102020204" pitchFamily="34" charset="0"/>
              </a:rPr>
            </a:br>
            <a:br>
              <a:rPr lang="en-US" sz="1600" dirty="0">
                <a:solidFill>
                  <a:srgbClr val="0070C0"/>
                </a:solidFill>
                <a:latin typeface="Arial Black" panose="020B0A04020102020204" pitchFamily="34" charset="0"/>
              </a:rPr>
            </a:br>
            <a:br>
              <a:rPr lang="en-US" sz="1600" dirty="0">
                <a:solidFill>
                  <a:srgbClr val="0070C0"/>
                </a:solidFill>
                <a:latin typeface="Arial Black" panose="020B0A04020102020204" pitchFamily="34" charset="0"/>
              </a:rPr>
            </a:br>
            <a:br>
              <a:rPr lang="en-US" sz="1600" dirty="0">
                <a:solidFill>
                  <a:srgbClr val="0070C0"/>
                </a:solidFill>
                <a:latin typeface="Arial Black" panose="020B0A04020102020204" pitchFamily="34" charset="0"/>
              </a:rPr>
            </a:br>
            <a:br>
              <a:rPr lang="en-US" sz="1600" dirty="0">
                <a:solidFill>
                  <a:srgbClr val="0070C0"/>
                </a:solidFill>
                <a:latin typeface="Arial Black" panose="020B0A04020102020204" pitchFamily="34" charset="0"/>
              </a:rPr>
            </a:br>
            <a:r>
              <a:rPr lang="en-US" sz="1600" dirty="0">
                <a:solidFill>
                  <a:srgbClr val="0070C0"/>
                </a:solidFill>
                <a:latin typeface="Arial Black" panose="020B0A04020102020204" pitchFamily="34" charset="0"/>
              </a:rPr>
              <a:t>SRM INSTITUTE OF SCIENCE AND TECHNOLOGY</a:t>
            </a:r>
            <a:br>
              <a:rPr lang="en-US" sz="1600" dirty="0">
                <a:solidFill>
                  <a:srgbClr val="0070C0"/>
                </a:solidFill>
                <a:latin typeface="Arial Black" panose="020B0A04020102020204" pitchFamily="34" charset="0"/>
              </a:rPr>
            </a:br>
            <a:r>
              <a:rPr lang="en-US" sz="1600" dirty="0">
                <a:solidFill>
                  <a:srgbClr val="0070C0"/>
                </a:solidFill>
                <a:latin typeface="Arial Black" panose="020B0A04020102020204" pitchFamily="34" charset="0"/>
              </a:rPr>
              <a:t>DIRECTORATE OF DISTANCE EDUCATION</a:t>
            </a:r>
            <a:br>
              <a:rPr lang="en-US" sz="1600" dirty="0">
                <a:solidFill>
                  <a:srgbClr val="0070C0"/>
                </a:solidFill>
                <a:latin typeface="Arial Black" panose="020B0A04020102020204" pitchFamily="34" charset="0"/>
              </a:rPr>
            </a:br>
            <a:r>
              <a:rPr lang="en-US" sz="1600" dirty="0">
                <a:solidFill>
                  <a:srgbClr val="0070C0"/>
                </a:solidFill>
                <a:latin typeface="Arial Black" panose="020B0A04020102020204" pitchFamily="34" charset="0"/>
              </a:rPr>
              <a:t>KATTANKULATHUR</a:t>
            </a:r>
            <a:br>
              <a:rPr lang="en-US" sz="1600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</a:br>
            <a:r>
              <a:rPr lang="en-US" sz="1600" b="1" dirty="0"/>
              <a:t>  </a:t>
            </a:r>
            <a:br>
              <a:rPr lang="en-US" sz="1600" b="1" dirty="0"/>
            </a:br>
            <a:r>
              <a:rPr lang="en-US" sz="1600" b="1" dirty="0"/>
              <a:t>SEMINAR ON</a:t>
            </a:r>
            <a:br>
              <a:rPr lang="en-US" sz="1600" b="1" dirty="0"/>
            </a:br>
            <a:r>
              <a:rPr lang="en-US" sz="1600" b="1" dirty="0">
                <a:solidFill>
                  <a:srgbClr val="0070C0"/>
                </a:solidFill>
              </a:rPr>
              <a:t>TECHNOLOGY ENABLED LEARNING</a:t>
            </a:r>
            <a:br>
              <a:rPr lang="en-US" sz="1600" b="1" dirty="0">
                <a:solidFill>
                  <a:srgbClr val="0070C0"/>
                </a:solidFill>
              </a:rPr>
            </a:br>
            <a:r>
              <a:rPr lang="en-US" sz="1600" b="1" dirty="0">
                <a:solidFill>
                  <a:srgbClr val="0070C0"/>
                </a:solidFill>
              </a:rPr>
              <a:t>by </a:t>
            </a:r>
            <a:br>
              <a:rPr lang="en-US" sz="1600" b="1" dirty="0">
                <a:solidFill>
                  <a:srgbClr val="0070C0"/>
                </a:solidFill>
              </a:rPr>
            </a:br>
            <a:r>
              <a:rPr lang="en-US" sz="1600" b="1" dirty="0">
                <a:solidFill>
                  <a:srgbClr val="0070C0"/>
                </a:solidFill>
              </a:rPr>
              <a:t>Mr. Rajeev Sukumaran</a:t>
            </a:r>
            <a:br>
              <a:rPr lang="en-US" sz="1600" b="1" dirty="0">
                <a:solidFill>
                  <a:srgbClr val="0070C0"/>
                </a:solidFill>
              </a:rPr>
            </a:br>
            <a:r>
              <a:rPr lang="en-US" sz="1600" b="1" dirty="0">
                <a:solidFill>
                  <a:srgbClr val="0070C0"/>
                </a:solidFill>
              </a:rPr>
              <a:t>INSTRUCTOR-CARE DEPARTMENT</a:t>
            </a:r>
            <a:br>
              <a:rPr lang="en-US" sz="1600" b="1" dirty="0">
                <a:solidFill>
                  <a:srgbClr val="0070C0"/>
                </a:solidFill>
              </a:rPr>
            </a:br>
            <a:r>
              <a:rPr lang="en-US" sz="1600" b="1" dirty="0">
                <a:solidFill>
                  <a:srgbClr val="0070C0"/>
                </a:solidFill>
              </a:rPr>
              <a:t>SRMIST</a:t>
            </a:r>
            <a:br>
              <a:rPr lang="en-US" sz="1600" b="1" dirty="0"/>
            </a:br>
            <a:br>
              <a:rPr lang="en-US" sz="1600" b="1" dirty="0"/>
            </a:br>
            <a:br>
              <a:rPr lang="en-US" sz="1600" b="1" dirty="0"/>
            </a:br>
            <a:br>
              <a:rPr lang="en-US" sz="1600" b="1" dirty="0"/>
            </a:br>
            <a:br>
              <a:rPr lang="en-US" sz="1600" b="1" dirty="0">
                <a:solidFill>
                  <a:srgbClr val="C00000"/>
                </a:solidFill>
              </a:rPr>
            </a:br>
            <a:br>
              <a:rPr lang="en-US" sz="1600" b="1" dirty="0">
                <a:solidFill>
                  <a:srgbClr val="C00000"/>
                </a:solidFill>
              </a:rPr>
            </a:br>
            <a:br>
              <a:rPr lang="en-US" sz="1600" b="1">
                <a:solidFill>
                  <a:srgbClr val="C00000"/>
                </a:solidFill>
              </a:rPr>
            </a:br>
            <a:r>
              <a:rPr lang="en-US" sz="1600" b="1"/>
              <a:t>0n 5</a:t>
            </a:r>
            <a:r>
              <a:rPr lang="en-US" sz="1600" b="1" baseline="30000"/>
              <a:t>th</a:t>
            </a:r>
            <a:r>
              <a:rPr lang="en-US" sz="1600" b="1"/>
              <a:t> </a:t>
            </a:r>
            <a:r>
              <a:rPr lang="en-US" sz="1600" b="1" dirty="0"/>
              <a:t>July 2019 @ 10 :00 am</a:t>
            </a:r>
            <a:br>
              <a:rPr lang="en-IN" sz="1600" b="1" dirty="0"/>
            </a:br>
            <a:endParaRPr lang="en-IN" sz="1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026536"/>
            <a:ext cx="8689976" cy="2231264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IN" dirty="0"/>
          </a:p>
        </p:txBody>
      </p:sp>
      <p:pic>
        <p:nvPicPr>
          <p:cNvPr id="4" name="image1.jpe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35957" y="4532811"/>
            <a:ext cx="3838988" cy="1017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53869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0" y="2551837"/>
            <a:ext cx="60960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</a:rPr>
              <a:t>Introduction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</a:rPr>
              <a:t>National </a:t>
            </a:r>
            <a:r>
              <a:rPr lang="en-US" sz="2800" dirty="0" err="1">
                <a:solidFill>
                  <a:srgbClr val="000000"/>
                </a:solidFill>
                <a:latin typeface="Calibri" panose="020F0502020204030204" pitchFamily="34" charset="0"/>
              </a:rPr>
              <a:t>Programme</a:t>
            </a:r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</a:rPr>
              <a:t> on Technology Enhanced Learning (NPTEL)!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</a:rPr>
              <a:t>Remote Controlled Laboratory (R Labs)</a:t>
            </a:r>
          </a:p>
          <a:p>
            <a:endParaRPr lang="en-US" sz="28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45054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0" y="2413338"/>
            <a:ext cx="6714186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000000"/>
                </a:solidFill>
                <a:latin typeface="Calibri" panose="020F0502020204030204" pitchFamily="34" charset="0"/>
              </a:rPr>
              <a:t>Working definition higher  education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</a:rPr>
              <a:t>It is a socio-technical activity that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</a:rPr>
              <a:t>identifies a learning need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</a:rPr>
              <a:t>defines a teaching opportunity and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</a:rPr>
              <a:t>specifies the curriculum experience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</a:rPr>
              <a:t>that will enable others to learn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</a:rPr>
              <a:t>and evaluate their own performance.</a:t>
            </a:r>
            <a:endParaRPr lang="en-US" sz="28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52825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7998" y="1305342"/>
            <a:ext cx="7190705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Focus on learning because high performance teams are high performance learners (</a:t>
            </a:r>
            <a:r>
              <a:rPr lang="en-US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Leifer</a:t>
            </a: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 Mabogunje96)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learning is the only sustainable competitive advantage (Senge95)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knowledge sharing is the only resource that</a:t>
            </a:r>
            <a:b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</a:b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grows with use (Frank99)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and because commonly identified performance</a:t>
            </a:r>
            <a:b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</a:b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barriers are learning dependent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communication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collaboration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innovation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creativity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project management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cycle time</a:t>
            </a:r>
            <a:endParaRPr lang="en-US" sz="24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99745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949262" y="1997839"/>
            <a:ext cx="749550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 Distance Education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Clear and easily documented need 450000 seats</a:t>
            </a:r>
            <a:b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</a:b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35000 reasonable ones demand increasing</a:t>
            </a:r>
            <a:b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</a:b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exponentially!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India has no choice even to maintain the current</a:t>
            </a:r>
            <a:b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</a:b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levels a new major university needed every week!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Massive online education is an important emerging</a:t>
            </a:r>
            <a:b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</a:b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market and therefore a business opportunity.</a:t>
            </a:r>
          </a:p>
          <a:p>
            <a:br>
              <a:rPr lang="en-US" sz="2400" dirty="0"/>
            </a:b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34105656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7999" y="1443841"/>
            <a:ext cx="7680101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                       TELs Premises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Today's students prefer to plunge in and learn</a:t>
            </a:r>
            <a:b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</a:b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through participation and experimentation in a</a:t>
            </a:r>
            <a:b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</a:b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media-rich environment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Faculty members should become facilitators and</a:t>
            </a:r>
            <a:b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</a:b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designers of learning experiences, processes, and</a:t>
            </a:r>
            <a:b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</a:b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environments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Intelligent software agents that can browse far</a:t>
            </a:r>
            <a:b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</a:b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and wide through robust knowledge networks</a:t>
            </a:r>
            <a:b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</a:b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effortlessly may replace specialists.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Role of the library will be more that of a</a:t>
            </a:r>
            <a:b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</a:b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knowledge navigator, a facilitator of retrieval</a:t>
            </a:r>
            <a:b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</a:b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and dissemination</a:t>
            </a:r>
          </a:p>
          <a:p>
            <a:br>
              <a:rPr lang="en-US" sz="2400" dirty="0"/>
            </a:b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17189216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485623" y="1212021"/>
            <a:ext cx="7946263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Do TEL Students Learn?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The average grade point average of distance</a:t>
            </a:r>
            <a:b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</a:b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learners in NTU is 0.3 grade points above</a:t>
            </a:r>
            <a:b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</a:b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campus-based students taking the same courses</a:t>
            </a:r>
            <a:b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</a:b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(based on a 4-point scale).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Silicon Valley distance learners in engineering</a:t>
            </a:r>
            <a:b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</a:b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courses TV from Stanford University have</a:t>
            </a:r>
            <a:b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</a:b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traditionally scored about 2 points higher than</a:t>
            </a:r>
            <a:b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</a:b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regular students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The evidence indicates that TEL students do</a:t>
            </a:r>
            <a:b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</a:b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learn, and some learn better than their campus</a:t>
            </a:r>
            <a:b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</a:b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based counterparts.</a:t>
            </a:r>
          </a:p>
          <a:p>
            <a:br>
              <a:rPr lang="en-US" sz="2400" dirty="0"/>
            </a:b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42779959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0" y="2413338"/>
            <a:ext cx="737100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Modes of TEL Offer of Multimedia based courses in Technology</a:t>
            </a:r>
            <a:b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</a:b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assisted modes - NPTEL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Offer of Laboratory exercises for Remote access</a:t>
            </a:r>
            <a:b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</a:b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(R Lab)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Project work through Virtual Design teams (PBL)</a:t>
            </a:r>
          </a:p>
          <a:p>
            <a:br>
              <a:rPr lang="en-US" sz="2400" dirty="0"/>
            </a:b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4292699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57589" y="1173384"/>
            <a:ext cx="8525813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Educational Goals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Web based supplementary material through web portals tailored to meet the subject needs of engineering students.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Video lectures to provide quality content to be broadcast through the </a:t>
            </a:r>
            <a:r>
              <a:rPr lang="en-US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Ekalavya</a:t>
            </a: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 channel and through a video streaming server – asynchronous mode.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Provide recommendations on software / hardware /e-learning servers and set up web sites for resource materials under one umbrella (NPTEL) - digital library for free courseware.</a:t>
            </a:r>
          </a:p>
          <a:p>
            <a:br>
              <a:rPr lang="en-US" sz="2400" dirty="0"/>
            </a:b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10878881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80317" y="1009128"/>
            <a:ext cx="9040968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Deployment Strategy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Host the e-content on a web site accessible to students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Distribute the e-contents through CDs to run on college/University servers.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Where needed, convert to print forms for distribution.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Video lectures broadcast through </a:t>
            </a:r>
            <a:r>
              <a:rPr lang="en-US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Ekalavya</a:t>
            </a: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 at specific times and accessed after initial broadcast, through video (streaming) server using</a:t>
            </a:r>
            <a:b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</a:b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low band width solutions.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A combination of the above and new technology if any.</a:t>
            </a:r>
          </a:p>
          <a:p>
            <a:br>
              <a:rPr lang="en-US" sz="2400" dirty="0"/>
            </a:b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21564239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60620" y="1582341"/>
            <a:ext cx="877051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Design Issues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Target audience initially professors in the user institutions finally students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Identifying the appropriate educational level - higher than their current levels, but not at the IIT level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Selecting and building the courses around the demand in user organizations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Modules as units of change in education - flexibility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Role of exams in creating value for the user organizations</a:t>
            </a:r>
          </a:p>
          <a:p>
            <a:br>
              <a:rPr lang="en-US" sz="2400" dirty="0"/>
            </a:b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20825146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60620" y="2274838"/>
            <a:ext cx="861596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AssessmentSpecifying</a:t>
            </a: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 levels of analysis (i.e., program/</a:t>
            </a:r>
            <a:b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</a:b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target level/ specific course level/ module level</a:t>
            </a:r>
            <a:b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</a:b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within a course)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Articulating outcomes early in the design process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Spelling out clearly the kind of skills students</a:t>
            </a:r>
            <a:b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</a:b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are expected to acquire and be able to</a:t>
            </a:r>
            <a:b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</a:b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demonstrate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Factoring in time when specifying outcomes</a:t>
            </a:r>
            <a:endParaRPr lang="en-US" sz="24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74794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048000" y="1028343"/>
            <a:ext cx="6096000" cy="563231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IN" sz="2000" dirty="0">
                <a:solidFill>
                  <a:srgbClr val="000000"/>
                </a:solidFill>
                <a:latin typeface="Calibri" panose="020F0502020204030204" pitchFamily="34" charset="0"/>
              </a:rPr>
              <a:t>RSLE, R-Labs Standard Lab </a:t>
            </a:r>
            <a:r>
              <a:rPr lang="en-IN" sz="2000" dirty="0" err="1">
                <a:solidFill>
                  <a:srgbClr val="000000"/>
                </a:solidFill>
                <a:latin typeface="Calibri" panose="020F0502020204030204" pitchFamily="34" charset="0"/>
              </a:rPr>
              <a:t>EnvironmentRSLEInternet</a:t>
            </a:r>
            <a:r>
              <a:rPr lang="en-IN" sz="2000" dirty="0">
                <a:solidFill>
                  <a:srgbClr val="000000"/>
                </a:solidFill>
                <a:latin typeface="Calibri" panose="020F0502020204030204" pitchFamily="34" charset="0"/>
              </a:rPr>
              <a:t> functions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sz="2000" dirty="0">
                <a:solidFill>
                  <a:srgbClr val="000000"/>
                </a:solidFill>
                <a:latin typeface="Calibri" panose="020F0502020204030204" pitchFamily="34" charset="0"/>
              </a:rPr>
              <a:t>Internet policies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sz="2000" dirty="0">
                <a:solidFill>
                  <a:srgbClr val="000000"/>
                </a:solidFill>
                <a:latin typeface="Calibri" panose="020F0502020204030204" pitchFamily="34" charset="0"/>
              </a:rPr>
              <a:t>Firewall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sz="2000" dirty="0">
                <a:solidFill>
                  <a:srgbClr val="000000"/>
                </a:solidFill>
                <a:latin typeface="Calibri" panose="020F0502020204030204" pitchFamily="34" charset="0"/>
              </a:rPr>
              <a:t>Security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sz="2000" dirty="0">
                <a:solidFill>
                  <a:srgbClr val="000000"/>
                </a:solidFill>
                <a:latin typeface="Calibri" panose="020F0502020204030204" pitchFamily="34" charset="0"/>
              </a:rPr>
              <a:t>User functions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sz="2000" dirty="0">
                <a:solidFill>
                  <a:srgbClr val="000000"/>
                </a:solidFill>
                <a:latin typeface="Calibri" panose="020F0502020204030204" pitchFamily="34" charset="0"/>
              </a:rPr>
              <a:t>Schedule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sz="2000" dirty="0">
                <a:solidFill>
                  <a:srgbClr val="000000"/>
                </a:solidFill>
                <a:latin typeface="Calibri" panose="020F0502020204030204" pitchFamily="34" charset="0"/>
              </a:rPr>
              <a:t>Lab exam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sz="2000" dirty="0">
                <a:solidFill>
                  <a:srgbClr val="000000"/>
                </a:solidFill>
                <a:latin typeface="Calibri" panose="020F0502020204030204" pitchFamily="34" charset="0"/>
              </a:rPr>
              <a:t>Notes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sz="2000" dirty="0">
                <a:solidFill>
                  <a:srgbClr val="000000"/>
                </a:solidFill>
                <a:latin typeface="Calibri" panose="020F0502020204030204" pitchFamily="34" charset="0"/>
              </a:rPr>
              <a:t>Video conference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sz="2000" dirty="0">
                <a:solidFill>
                  <a:srgbClr val="000000"/>
                </a:solidFill>
                <a:latin typeface="Calibri" panose="020F0502020204030204" pitchFamily="34" charset="0"/>
              </a:rPr>
              <a:t>Shared notepad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sz="2000" dirty="0">
                <a:solidFill>
                  <a:srgbClr val="000000"/>
                </a:solidFill>
                <a:latin typeface="Calibri" panose="020F0502020204030204" pitchFamily="34" charset="0"/>
              </a:rPr>
              <a:t>Chat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sz="2000" dirty="0">
                <a:solidFill>
                  <a:srgbClr val="000000"/>
                </a:solidFill>
                <a:latin typeface="Calibri" panose="020F0502020204030204" pitchFamily="34" charset="0"/>
              </a:rPr>
              <a:t>Log in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sz="2000" dirty="0">
                <a:solidFill>
                  <a:srgbClr val="000000"/>
                </a:solidFill>
                <a:latin typeface="Calibri" panose="020F0502020204030204" pitchFamily="34" charset="0"/>
              </a:rPr>
              <a:t>Etc...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sz="2000" dirty="0">
                <a:solidFill>
                  <a:srgbClr val="000000"/>
                </a:solidFill>
                <a:latin typeface="Calibri" panose="020F0502020204030204" pitchFamily="34" charset="0"/>
              </a:rPr>
              <a:t>Database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sz="2000" dirty="0">
                <a:solidFill>
                  <a:srgbClr val="000000"/>
                </a:solidFill>
                <a:latin typeface="Calibri" panose="020F0502020204030204" pitchFamily="34" charset="0"/>
              </a:rPr>
              <a:t>User data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sz="2000" dirty="0">
                <a:solidFill>
                  <a:srgbClr val="000000"/>
                </a:solidFill>
                <a:latin typeface="Calibri" panose="020F0502020204030204" pitchFamily="34" charset="0"/>
              </a:rPr>
              <a:t>Lab exams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sz="2000" dirty="0">
                <a:solidFill>
                  <a:srgbClr val="000000"/>
                </a:solidFill>
                <a:latin typeface="Calibri" panose="020F0502020204030204" pitchFamily="34" charset="0"/>
              </a:rPr>
              <a:t>Logs etc...</a:t>
            </a:r>
            <a:endParaRPr lang="en-IN" sz="20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67900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48495" y="1997839"/>
            <a:ext cx="7740203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RHAL, R-labs Hardware Adaptation </a:t>
            </a:r>
            <a:r>
              <a:rPr lang="en-US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LayerRHAL</a:t>
            </a:r>
            <a:endParaRPr lang="en-US" sz="24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Provides the user-interface of the actual lab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Interface between RLSE, the user and the hardware / physical lab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Could be based on </a:t>
            </a:r>
            <a:r>
              <a:rPr lang="en-US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LabView</a:t>
            </a: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 and Remote Panels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By modeling the lab-setup it can run the lab</a:t>
            </a:r>
            <a:b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</a:b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automatically</a:t>
            </a:r>
          </a:p>
          <a:p>
            <a:br>
              <a:rPr lang="en-US" sz="2400" dirty="0"/>
            </a:b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Hardware</a:t>
            </a:r>
            <a:br>
              <a:rPr lang="en-US" sz="2400" dirty="0"/>
            </a:b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RSLE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21539045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36372" y="1443841"/>
            <a:ext cx="8615966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The Problem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Students intellectual experience of higher</a:t>
            </a:r>
            <a:b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education is fragmented due to Lack of curricular coherence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Increasing demands of an information-rich</a:t>
            </a:r>
            <a:b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environment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Growing importance of out-of-class learning</a:t>
            </a:r>
            <a:b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experiences</a:t>
            </a:r>
          </a:p>
          <a:p>
            <a:b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IN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95110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0" y="1028343"/>
            <a:ext cx="6096000" cy="532453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</a:rPr>
              <a:t>TEL - learning lab in context</a:t>
            </a:r>
            <a:br>
              <a:rPr lang="en-US" sz="2000" dirty="0"/>
            </a:br>
            <a:br>
              <a:rPr lang="en-US" sz="2000" dirty="0"/>
            </a:b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</a:rPr>
              <a:t>K14 Education Services</a:t>
            </a:r>
            <a:br>
              <a:rPr lang="en-US" sz="2000" dirty="0"/>
            </a:b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</a:rPr>
              <a:t>Continuing Study Services</a:t>
            </a:r>
            <a:br>
              <a:rPr lang="en-US" sz="2000" dirty="0"/>
            </a:b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</a:rPr>
              <a:t>Professional Development Services</a:t>
            </a:r>
            <a:br>
              <a:rPr lang="en-US" sz="2000" dirty="0"/>
            </a:b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</a:rPr>
              <a:t>Learning Lab</a:t>
            </a:r>
            <a:br>
              <a:rPr lang="en-US" sz="2000" dirty="0"/>
            </a:b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</a:rPr>
              <a:t>Corporate Learning Services</a:t>
            </a:r>
            <a:br>
              <a:rPr lang="en-US" sz="2000" dirty="0"/>
            </a:b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</a:rPr>
              <a:t>Learning Laboratory Directorate</a:t>
            </a:r>
            <a:br>
              <a:rPr lang="en-US" sz="2000" dirty="0"/>
            </a:b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</a:rPr>
              <a:t>Administration</a:t>
            </a:r>
            <a:br>
              <a:rPr lang="en-US" sz="2000" dirty="0"/>
            </a:b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</a:rPr>
              <a:t>Individual Learning Lab Partnerships</a:t>
            </a:r>
            <a:br>
              <a:rPr lang="en-US" sz="2000" dirty="0"/>
            </a:b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</a:rPr>
              <a:t>Curriculum Design Deployment</a:t>
            </a:r>
            <a:br>
              <a:rPr lang="en-US" sz="2000" dirty="0"/>
            </a:b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</a:rPr>
              <a:t>Development Program</a:t>
            </a:r>
            <a:br>
              <a:rPr lang="en-US" sz="2000" dirty="0"/>
            </a:b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</a:rPr>
              <a:t>Technology Research Deployment</a:t>
            </a:r>
            <a:br>
              <a:rPr lang="en-US" sz="2000" dirty="0"/>
            </a:b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</a:rPr>
              <a:t>External e-Learning Partners</a:t>
            </a:r>
            <a:br>
              <a:rPr lang="en-US" sz="2000" dirty="0"/>
            </a:b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</a:rPr>
              <a:t>Assessment Research Deployment</a:t>
            </a:r>
            <a:br>
              <a:rPr lang="en-US" sz="2000" dirty="0"/>
            </a:b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</a:rPr>
              <a:t>Internal e-Learning Partners</a:t>
            </a:r>
            <a:br>
              <a:rPr lang="en-US" sz="2000" dirty="0"/>
            </a:b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</a:rPr>
              <a:t>Learning Space Research Deployment</a:t>
            </a:r>
            <a:endParaRPr lang="en-IN" sz="2000" dirty="0"/>
          </a:p>
        </p:txBody>
      </p:sp>
    </p:spTree>
    <p:extLst>
      <p:ext uri="{BB962C8B-B14F-4D97-AF65-F5344CB8AC3E}">
        <p14:creationId xmlns:p14="http://schemas.microsoft.com/office/powerpoint/2010/main" val="37918673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519303" y="3244334"/>
            <a:ext cx="190789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3200" dirty="0">
                <a:solidFill>
                  <a:srgbClr val="000000"/>
                </a:solidFill>
                <a:latin typeface="Calibri" panose="020F0502020204030204" pitchFamily="34" charset="0"/>
              </a:rPr>
              <a:t>Thank you</a:t>
            </a:r>
            <a:endParaRPr lang="en-IN" sz="3200" dirty="0"/>
          </a:p>
        </p:txBody>
      </p:sp>
    </p:spTree>
    <p:extLst>
      <p:ext uri="{BB962C8B-B14F-4D97-AF65-F5344CB8AC3E}">
        <p14:creationId xmlns:p14="http://schemas.microsoft.com/office/powerpoint/2010/main" val="1148239251"/>
      </p:ext>
    </p:extLst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67</TotalTime>
  <Words>875</Words>
  <Application>Microsoft Macintosh PowerPoint</Application>
  <PresentationFormat>Widescreen</PresentationFormat>
  <Paragraphs>95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Arial Black</vt:lpstr>
      <vt:lpstr>Calibri</vt:lpstr>
      <vt:lpstr>Tw Cen MT</vt:lpstr>
      <vt:lpstr>Droplet</vt:lpstr>
      <vt:lpstr>              SRM INSTITUTE OF SCIENCE AND TECHNOLOGY DIRECTORATE OF DISTANCE EDUCATION KATTANKULATHUR    SEMINAR ON TECHNOLOGY ENABLED LEARNING by  Mr. Rajeev Sukumaran INSTRUCTOR-CARE DEPARTMENT SRMIST       0n 5th July 2019 @ 10 :00 am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SRM INSTITUTE OF SCIENCE AND TECHNOLOGY DIRECTORATE OF DISTANCE EDUCATION KATTANKULATHUR    SEMINAR ON Learner Support Services and Counseling  Delivered by Dr.R.Rajagopal Director      0n 4th Feb 2019 @ 10 :00 am</dc:title>
  <dc:creator>lenovo</dc:creator>
  <cp:lastModifiedBy>Microsoft Office User</cp:lastModifiedBy>
  <cp:revision>17</cp:revision>
  <dcterms:created xsi:type="dcterms:W3CDTF">2022-12-09T10:50:14Z</dcterms:created>
  <dcterms:modified xsi:type="dcterms:W3CDTF">2022-12-24T17:37:57Z</dcterms:modified>
</cp:coreProperties>
</file>